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5" d="100"/>
          <a:sy n="65" d="100"/>
        </p:scale>
        <p:origin x="-114" y="-18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06A75F6-0BD5-4502-B5E2-F00FB3A2A39D}" type="datetimeFigureOut">
              <a:rPr lang="en-US" smtClean="0"/>
              <a:pPr/>
              <a:t>4/29/2015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1A3880-9AB2-4239-AD4D-0F798FC66834}"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06A75F6-0BD5-4502-B5E2-F00FB3A2A39D}" type="datetimeFigureOut">
              <a:rPr lang="en-US" smtClean="0"/>
              <a:pPr/>
              <a:t>4/29/2015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1A3880-9AB2-4239-AD4D-0F798FC66834}"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06A75F6-0BD5-4502-B5E2-F00FB3A2A39D}" type="datetimeFigureOut">
              <a:rPr lang="en-US" smtClean="0"/>
              <a:pPr/>
              <a:t>4/29/2015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1A3880-9AB2-4239-AD4D-0F798FC66834}"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06A75F6-0BD5-4502-B5E2-F00FB3A2A39D}" type="datetimeFigureOut">
              <a:rPr lang="en-US" smtClean="0"/>
              <a:pPr/>
              <a:t>4/29/2015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1A3880-9AB2-4239-AD4D-0F798FC66834}"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06A75F6-0BD5-4502-B5E2-F00FB3A2A39D}" type="datetimeFigureOut">
              <a:rPr lang="en-US" smtClean="0"/>
              <a:pPr/>
              <a:t>4/29/2015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91A3880-9AB2-4239-AD4D-0F798FC66834}"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06A75F6-0BD5-4502-B5E2-F00FB3A2A39D}" type="datetimeFigureOut">
              <a:rPr lang="en-US" smtClean="0"/>
              <a:pPr/>
              <a:t>4/29/2015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91A3880-9AB2-4239-AD4D-0F798FC66834}"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06A75F6-0BD5-4502-B5E2-F00FB3A2A39D}" type="datetimeFigureOut">
              <a:rPr lang="en-US" smtClean="0"/>
              <a:pPr/>
              <a:t>4/29/2015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91A3880-9AB2-4239-AD4D-0F798FC66834}"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06A75F6-0BD5-4502-B5E2-F00FB3A2A39D}" type="datetimeFigureOut">
              <a:rPr lang="en-US" smtClean="0"/>
              <a:pPr/>
              <a:t>4/29/2015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1A3880-9AB2-4239-AD4D-0F798FC66834}"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06A75F6-0BD5-4502-B5E2-F00FB3A2A39D}" type="datetimeFigureOut">
              <a:rPr lang="en-US" smtClean="0"/>
              <a:pPr/>
              <a:t>4/29/2015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1A3880-9AB2-4239-AD4D-0F798FC66834}"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06A75F6-0BD5-4502-B5E2-F00FB3A2A39D}" type="datetimeFigureOut">
              <a:rPr lang="en-US" smtClean="0"/>
              <a:pPr/>
              <a:t>4/29/2015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1A3880-9AB2-4239-AD4D-0F798FC66834}"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06A75F6-0BD5-4502-B5E2-F00FB3A2A39D}" type="datetimeFigureOut">
              <a:rPr lang="en-US" smtClean="0"/>
              <a:pPr/>
              <a:t>4/29/2015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1A3880-9AB2-4239-AD4D-0F798FC66834}"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06A75F6-0BD5-4502-B5E2-F00FB3A2A39D}" type="datetimeFigureOut">
              <a:rPr lang="en-US" smtClean="0"/>
              <a:pPr/>
              <a:t>4/29/2015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1A3880-9AB2-4239-AD4D-0F798FC66834}"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2.wav"/><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wav"/><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audio" Target="../media/audio4.wav"/><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audio" Target="../media/audio2.wav"/><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audio" Target="../media/audio2.wav"/><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audio" Target="../media/audio5.wav"/><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audio" Target="../media/audio5.wav"/><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latin typeface="Jokerman" pitchFamily="82" charset="0"/>
              </a:rPr>
              <a:t>Democracy- Chapter 1</a:t>
            </a:r>
            <a:endParaRPr lang="en-US" dirty="0">
              <a:latin typeface="Jokerman" pitchFamily="82" charset="0"/>
            </a:endParaRPr>
          </a:p>
        </p:txBody>
      </p:sp>
      <p:sp>
        <p:nvSpPr>
          <p:cNvPr id="3" name="Subtitle 2"/>
          <p:cNvSpPr>
            <a:spLocks noGrp="1"/>
          </p:cNvSpPr>
          <p:nvPr>
            <p:ph type="subTitle" idx="1"/>
          </p:nvPr>
        </p:nvSpPr>
        <p:spPr/>
        <p:txBody>
          <a:bodyPr>
            <a:normAutofit/>
          </a:bodyPr>
          <a:lstStyle/>
          <a:p>
            <a:r>
              <a:rPr lang="en-US" sz="2800" b="1" dirty="0" smtClean="0">
                <a:solidFill>
                  <a:srgbClr val="FF0000"/>
                </a:solidFill>
                <a:latin typeface="Jokerman" pitchFamily="82" charset="0"/>
              </a:rPr>
              <a:t>Traces of democracy found in Greek, Mesopotamian, Indian civilizations.</a:t>
            </a:r>
            <a:endParaRPr lang="en-US" sz="2800" b="1" dirty="0">
              <a:solidFill>
                <a:srgbClr val="FF0000"/>
              </a:solidFill>
              <a:latin typeface="Jokerman" pitchFamily="82"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Jokerman" pitchFamily="82" charset="0"/>
              </a:rPr>
              <a:t>Direct form of democracy in Athens(Greece)</a:t>
            </a:r>
            <a:endParaRPr lang="en-US" dirty="0">
              <a:latin typeface="Jokerman" pitchFamily="82" charset="0"/>
            </a:endParaRPr>
          </a:p>
        </p:txBody>
      </p:sp>
      <p:pic>
        <p:nvPicPr>
          <p:cNvPr id="5" name="Content Placeholder 4" descr="GREEK.jpeg"/>
          <p:cNvPicPr>
            <a:picLocks noGrp="1" noChangeAspect="1"/>
          </p:cNvPicPr>
          <p:nvPr>
            <p:ph idx="1"/>
          </p:nvPr>
        </p:nvPicPr>
        <p:blipFill>
          <a:blip r:embed="rId3"/>
          <a:stretch>
            <a:fillRect/>
          </a:stretch>
        </p:blipFill>
        <p:spPr>
          <a:xfrm>
            <a:off x="3429000" y="685800"/>
            <a:ext cx="5181599" cy="5486400"/>
          </a:xfrm>
        </p:spPr>
      </p:pic>
      <p:sp>
        <p:nvSpPr>
          <p:cNvPr id="4" name="Text Placeholder 3"/>
          <p:cNvSpPr>
            <a:spLocks noGrp="1"/>
          </p:cNvSpPr>
          <p:nvPr>
            <p:ph type="body" sz="half" idx="2"/>
          </p:nvPr>
        </p:nvSpPr>
        <p:spPr/>
        <p:txBody>
          <a:bodyPr>
            <a:normAutofit/>
          </a:bodyPr>
          <a:lstStyle/>
          <a:p>
            <a:r>
              <a:rPr lang="en-US" sz="2800" dirty="0" smtClean="0">
                <a:solidFill>
                  <a:srgbClr val="C00000"/>
                </a:solidFill>
                <a:latin typeface="Jokerman" pitchFamily="82" charset="0"/>
              </a:rPr>
              <a:t>The citizens not only elected their politicians but also punished them by writing the name on a piece of ‘pottery’ called OSTRAKON.</a:t>
            </a:r>
            <a:endParaRPr lang="en-US" sz="2800" dirty="0">
              <a:solidFill>
                <a:srgbClr val="C00000"/>
              </a:solidFill>
              <a:latin typeface="Jokerman" pitchFamily="82" charset="0"/>
            </a:endParaRPr>
          </a:p>
        </p:txBody>
      </p:sp>
    </p:spTree>
  </p:cSld>
  <p:clrMapOvr>
    <a:masterClrMapping/>
  </p:clrMapOvr>
  <p:transition>
    <p:sndAc>
      <p:stSnd loop="1">
        <p:snd r:embed="rId2" name="drumroll.wav" builtIn="1"/>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Effect transition="in" filter="checkerboard(across)">
                                      <p:cBhvr>
                                        <p:cTn id="13"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t>
            </a:r>
            <a:r>
              <a:rPr lang="en-US" dirty="0" smtClean="0">
                <a:latin typeface="Jokerman" pitchFamily="82" charset="0"/>
              </a:rPr>
              <a:t>Elected ‘ consuls – form of democracy in Rome</a:t>
            </a:r>
            <a:endParaRPr lang="en-US" dirty="0">
              <a:latin typeface="Jokerman" pitchFamily="82" charset="0"/>
            </a:endParaRPr>
          </a:p>
        </p:txBody>
      </p:sp>
      <p:pic>
        <p:nvPicPr>
          <p:cNvPr id="5" name="Content Placeholder 4" descr="consul.jpeg"/>
          <p:cNvPicPr>
            <a:picLocks noGrp="1" noChangeAspect="1"/>
          </p:cNvPicPr>
          <p:nvPr>
            <p:ph idx="1"/>
          </p:nvPr>
        </p:nvPicPr>
        <p:blipFill>
          <a:blip r:embed="rId3"/>
          <a:stretch>
            <a:fillRect/>
          </a:stretch>
        </p:blipFill>
        <p:spPr>
          <a:xfrm>
            <a:off x="3352800" y="457200"/>
            <a:ext cx="5334000" cy="5638800"/>
          </a:xfrm>
        </p:spPr>
      </p:pic>
      <p:sp>
        <p:nvSpPr>
          <p:cNvPr id="4" name="Text Placeholder 3"/>
          <p:cNvSpPr>
            <a:spLocks noGrp="1"/>
          </p:cNvSpPr>
          <p:nvPr>
            <p:ph type="body" sz="half" idx="2"/>
          </p:nvPr>
        </p:nvSpPr>
        <p:spPr/>
        <p:txBody>
          <a:bodyPr>
            <a:normAutofit/>
          </a:bodyPr>
          <a:lstStyle/>
          <a:p>
            <a:r>
              <a:rPr lang="en-US" sz="2000" dirty="0" smtClean="0">
                <a:solidFill>
                  <a:srgbClr val="C00000"/>
                </a:solidFill>
                <a:latin typeface="Jokerman" pitchFamily="82" charset="0"/>
              </a:rPr>
              <a:t>The Roman assembly  was called a Senate and elected members were called Consuls. Initially they were from amongst the Nobles, later , however the people won the right to elect their representatives as well as stand for Consulship.</a:t>
            </a:r>
            <a:endParaRPr lang="en-US" sz="2000" dirty="0">
              <a:solidFill>
                <a:srgbClr val="C00000"/>
              </a:solidFill>
              <a:latin typeface="Jokerman" pitchFamily="82" charset="0"/>
            </a:endParaRPr>
          </a:p>
        </p:txBody>
      </p:sp>
    </p:spTree>
  </p:cSld>
  <p:clrMapOvr>
    <a:masterClrMapping/>
  </p:clrMapOvr>
  <p:transition>
    <p:sndAc>
      <p:stSnd loop="1">
        <p:snd r:embed="rId2" name="chimes.wav" builtIn="1"/>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diamond(in)">
                                      <p:cBhvr>
                                        <p:cTn id="7" dur="20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8" presetClass="emph" presetSubtype="0" fill="hold" nodeType="clickEffect">
                                  <p:stCondLst>
                                    <p:cond delay="0"/>
                                  </p:stCondLst>
                                  <p:childTnLst>
                                    <p:animRot by="21600000">
                                      <p:cBhvr>
                                        <p:cTn id="17" dur="2000" fill="hold"/>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Jokerman" pitchFamily="82" charset="0"/>
              </a:rPr>
              <a:t>India-Elected ‘king’ – </a:t>
            </a:r>
            <a:r>
              <a:rPr lang="en-US" dirty="0" err="1" smtClean="0">
                <a:latin typeface="Jokerman" pitchFamily="82" charset="0"/>
              </a:rPr>
              <a:t>Gopala</a:t>
            </a:r>
            <a:r>
              <a:rPr lang="en-US" dirty="0" smtClean="0">
                <a:latin typeface="Jokerman" pitchFamily="82" charset="0"/>
              </a:rPr>
              <a:t> of the Pala dynasty</a:t>
            </a:r>
            <a:endParaRPr lang="en-US" dirty="0">
              <a:latin typeface="Jokerman" pitchFamily="82" charset="0"/>
            </a:endParaRPr>
          </a:p>
        </p:txBody>
      </p:sp>
      <p:pic>
        <p:nvPicPr>
          <p:cNvPr id="5" name="Content Placeholder 4" descr="gop.jpeg"/>
          <p:cNvPicPr>
            <a:picLocks noGrp="1" noChangeAspect="1"/>
          </p:cNvPicPr>
          <p:nvPr>
            <p:ph idx="1"/>
          </p:nvPr>
        </p:nvPicPr>
        <p:blipFill>
          <a:blip r:embed="rId3"/>
          <a:stretch>
            <a:fillRect/>
          </a:stretch>
        </p:blipFill>
        <p:spPr>
          <a:xfrm>
            <a:off x="3048000" y="457200"/>
            <a:ext cx="5867399" cy="6172200"/>
          </a:xfrm>
        </p:spPr>
      </p:pic>
      <p:sp>
        <p:nvSpPr>
          <p:cNvPr id="4" name="Text Placeholder 3"/>
          <p:cNvSpPr>
            <a:spLocks noGrp="1"/>
          </p:cNvSpPr>
          <p:nvPr>
            <p:ph type="body" sz="half" idx="2"/>
          </p:nvPr>
        </p:nvSpPr>
        <p:spPr/>
        <p:txBody>
          <a:bodyPr>
            <a:normAutofit/>
          </a:bodyPr>
          <a:lstStyle/>
          <a:p>
            <a:r>
              <a:rPr lang="en-US" sz="3600" dirty="0" smtClean="0">
                <a:solidFill>
                  <a:srgbClr val="C00000"/>
                </a:solidFill>
                <a:latin typeface="Jokerman" pitchFamily="82" charset="0"/>
              </a:rPr>
              <a:t>In 750 AD,  a king </a:t>
            </a:r>
            <a:r>
              <a:rPr lang="en-US" sz="3600" dirty="0">
                <a:solidFill>
                  <a:srgbClr val="C00000"/>
                </a:solidFill>
                <a:latin typeface="Jokerman" pitchFamily="82" charset="0"/>
              </a:rPr>
              <a:t>w</a:t>
            </a:r>
            <a:r>
              <a:rPr lang="en-US" sz="3600" dirty="0" smtClean="0">
                <a:solidFill>
                  <a:srgbClr val="C00000"/>
                </a:solidFill>
                <a:latin typeface="Jokerman" pitchFamily="82" charset="0"/>
              </a:rPr>
              <a:t>as elected in Bengal. He started the Pala dynasty.</a:t>
            </a:r>
            <a:endParaRPr lang="en-US" sz="3600" dirty="0">
              <a:solidFill>
                <a:srgbClr val="C00000"/>
              </a:solidFill>
              <a:latin typeface="Jokerman" pitchFamily="82" charset="0"/>
            </a:endParaRPr>
          </a:p>
        </p:txBody>
      </p:sp>
    </p:spTree>
  </p:cSld>
  <p:clrMapOvr>
    <a:masterClrMapping/>
  </p:clrMapOvr>
  <p:transition>
    <p:sndAc>
      <p:stSnd loop="1">
        <p:snd r:embed="rId2" name="drumroll.wav" builtIn="1"/>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ox(in)">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8" presetClass="emph" presetSubtype="0" fill="hold" nodeType="clickEffect">
                                  <p:stCondLst>
                                    <p:cond delay="0"/>
                                  </p:stCondLst>
                                  <p:childTnLst>
                                    <p:animRot by="21600000">
                                      <p:cBhvr>
                                        <p:cTn id="17" dur="2000" fill="hold"/>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dirty="0" smtClean="0">
                <a:latin typeface="Jokerman" pitchFamily="82" charset="0"/>
              </a:rPr>
              <a:t>England- Magna </a:t>
            </a:r>
            <a:r>
              <a:rPr lang="en-US" sz="2400" dirty="0" err="1" smtClean="0">
                <a:latin typeface="Jokerman" pitchFamily="82" charset="0"/>
              </a:rPr>
              <a:t>Carta</a:t>
            </a:r>
            <a:r>
              <a:rPr lang="en-US" sz="2400" dirty="0" smtClean="0">
                <a:latin typeface="Jokerman" pitchFamily="82" charset="0"/>
              </a:rPr>
              <a:t>(1215)</a:t>
            </a:r>
            <a:endParaRPr lang="en-US" sz="2400" dirty="0">
              <a:latin typeface="Jokerman" pitchFamily="82" charset="0"/>
            </a:endParaRPr>
          </a:p>
        </p:txBody>
      </p:sp>
      <p:pic>
        <p:nvPicPr>
          <p:cNvPr id="5" name="Content Placeholder 4" descr="magn.jpeg"/>
          <p:cNvPicPr>
            <a:picLocks noGrp="1" noChangeAspect="1"/>
          </p:cNvPicPr>
          <p:nvPr>
            <p:ph idx="1"/>
          </p:nvPr>
        </p:nvPicPr>
        <p:blipFill>
          <a:blip r:embed="rId3"/>
          <a:stretch>
            <a:fillRect/>
          </a:stretch>
        </p:blipFill>
        <p:spPr>
          <a:xfrm>
            <a:off x="3352800" y="439994"/>
            <a:ext cx="5410200" cy="6019799"/>
          </a:xfrm>
        </p:spPr>
      </p:pic>
      <p:sp>
        <p:nvSpPr>
          <p:cNvPr id="4" name="Text Placeholder 3"/>
          <p:cNvSpPr>
            <a:spLocks noGrp="1"/>
          </p:cNvSpPr>
          <p:nvPr>
            <p:ph type="body" sz="half" idx="2"/>
          </p:nvPr>
        </p:nvSpPr>
        <p:spPr/>
        <p:txBody>
          <a:bodyPr>
            <a:noAutofit/>
          </a:bodyPr>
          <a:lstStyle/>
          <a:p>
            <a:r>
              <a:rPr lang="en-US" sz="2400" dirty="0" smtClean="0">
                <a:solidFill>
                  <a:srgbClr val="C00000"/>
                </a:solidFill>
                <a:latin typeface="Jokerman" pitchFamily="82" charset="0"/>
              </a:rPr>
              <a:t>The Magna Cart was created in England in 1215. This document represented the first time a written set of rules was dictated to a King of England by the subjects of the country, and led to the type of constitutional law we see today.</a:t>
            </a:r>
            <a:endParaRPr lang="en-US" sz="2400" dirty="0">
              <a:solidFill>
                <a:srgbClr val="C00000"/>
              </a:solidFill>
              <a:latin typeface="Jokerman" pitchFamily="82" charset="0"/>
            </a:endParaRPr>
          </a:p>
        </p:txBody>
      </p:sp>
    </p:spTree>
  </p:cSld>
  <p:clrMapOvr>
    <a:masterClrMapping/>
  </p:clrMapOvr>
  <p:transition>
    <p:sndAc>
      <p:stSnd loop="1">
        <p:snd r:embed="rId2" name="whoosh.wav" builtIn="1"/>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mph" presetSubtype="0" fill="hold" nodeType="clickEffect">
                                  <p:stCondLst>
                                    <p:cond delay="0"/>
                                  </p:stCondLst>
                                  <p:childTnLst>
                                    <p:animRot by="21600000">
                                      <p:cBhvr>
                                        <p:cTn id="12" dur="2000" fill="hold"/>
                                        <p:tgtEl>
                                          <p:spTgt spid="5"/>
                                        </p:tgtEl>
                                        <p:attrNameLst>
                                          <p:attrName>r</p:attrName>
                                        </p:attrNameLst>
                                      </p:cBhvr>
                                    </p:animRo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checkerboard(across)">
                                      <p:cBhvr>
                                        <p:cTn id="1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dirty="0" smtClean="0">
                <a:latin typeface="Jokerman" pitchFamily="82" charset="0"/>
              </a:rPr>
              <a:t>French Revolution-1799</a:t>
            </a:r>
            <a:endParaRPr lang="en-US" sz="2400" dirty="0">
              <a:latin typeface="Jokerman" pitchFamily="82" charset="0"/>
            </a:endParaRPr>
          </a:p>
        </p:txBody>
      </p:sp>
      <p:pic>
        <p:nvPicPr>
          <p:cNvPr id="5" name="Content Placeholder 4" descr="fre.jpeg"/>
          <p:cNvPicPr>
            <a:picLocks noGrp="1" noChangeAspect="1"/>
          </p:cNvPicPr>
          <p:nvPr>
            <p:ph idx="1"/>
          </p:nvPr>
        </p:nvPicPr>
        <p:blipFill>
          <a:blip r:embed="rId3"/>
          <a:stretch>
            <a:fillRect/>
          </a:stretch>
        </p:blipFill>
        <p:spPr>
          <a:xfrm>
            <a:off x="3429000" y="381000"/>
            <a:ext cx="5334000" cy="6248400"/>
          </a:xfrm>
        </p:spPr>
      </p:pic>
      <p:sp>
        <p:nvSpPr>
          <p:cNvPr id="4" name="Text Placeholder 3"/>
          <p:cNvSpPr>
            <a:spLocks noGrp="1"/>
          </p:cNvSpPr>
          <p:nvPr>
            <p:ph type="body" sz="half" idx="2"/>
          </p:nvPr>
        </p:nvSpPr>
        <p:spPr/>
        <p:txBody>
          <a:bodyPr>
            <a:noAutofit/>
          </a:bodyPr>
          <a:lstStyle/>
          <a:p>
            <a:r>
              <a:rPr lang="en-US" sz="2000" dirty="0" smtClean="0">
                <a:solidFill>
                  <a:srgbClr val="C00000"/>
                </a:solidFill>
                <a:latin typeface="Jokerman" pitchFamily="82" charset="0"/>
              </a:rPr>
              <a:t>Cause-the failure of King Louis XVI to properly manage his nation's finances and institute needed reforms. Wars, famine, and depression caused the population of Paris and France at large to unseat their leader and claim the country for themselves in the name of liberty.</a:t>
            </a:r>
            <a:br>
              <a:rPr lang="en-US" sz="2000" dirty="0" smtClean="0">
                <a:solidFill>
                  <a:srgbClr val="C00000"/>
                </a:solidFill>
                <a:latin typeface="Jokerman" pitchFamily="82" charset="0"/>
              </a:rPr>
            </a:br>
            <a:r>
              <a:rPr lang="en-US" sz="2000" dirty="0" smtClean="0">
                <a:solidFill>
                  <a:srgbClr val="C00000"/>
                </a:solidFill>
                <a:latin typeface="Jokerman" pitchFamily="82" charset="0"/>
              </a:rPr>
              <a:t/>
            </a:r>
            <a:br>
              <a:rPr lang="en-US" sz="2000" dirty="0" smtClean="0">
                <a:solidFill>
                  <a:srgbClr val="C00000"/>
                </a:solidFill>
                <a:latin typeface="Jokerman" pitchFamily="82" charset="0"/>
              </a:rPr>
            </a:br>
            <a:endParaRPr lang="en-US" sz="2000" dirty="0" smtClean="0">
              <a:solidFill>
                <a:srgbClr val="C00000"/>
              </a:solidFill>
              <a:latin typeface="Jokerman" pitchFamily="82" charset="0"/>
            </a:endParaRPr>
          </a:p>
          <a:p>
            <a:endParaRPr lang="en-US" sz="2000" dirty="0">
              <a:solidFill>
                <a:srgbClr val="C00000"/>
              </a:solidFill>
              <a:latin typeface="Jokerman" pitchFamily="82" charset="0"/>
            </a:endParaRPr>
          </a:p>
        </p:txBody>
      </p:sp>
    </p:spTree>
  </p:cSld>
  <p:clrMapOvr>
    <a:masterClrMapping/>
  </p:clrMapOvr>
  <p:transition>
    <p:sndAc>
      <p:stSnd loop="1">
        <p:snd r:embed="rId2" name="explode.wav" builtIn="1"/>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mph" presetSubtype="0" fill="hold" nodeType="clickEffect">
                                  <p:stCondLst>
                                    <p:cond delay="0"/>
                                  </p:stCondLst>
                                  <p:childTnLst>
                                    <p:animRot by="21600000">
                                      <p:cBhvr>
                                        <p:cTn id="12" dur="2000" fill="hold"/>
                                        <p:tgtEl>
                                          <p:spTgt spid="5"/>
                                        </p:tgtEl>
                                        <p:attrNameLst>
                                          <p:attrName>r</p:attrName>
                                        </p:attrNameLst>
                                      </p:cBhvr>
                                    </p:animRo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diamond(in)">
                                      <p:cBhvr>
                                        <p:cTn id="17"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latin typeface="Jokerman" pitchFamily="82" charset="0"/>
              </a:rPr>
              <a:t>USA- Declaration of Independence(1788)</a:t>
            </a:r>
            <a:endParaRPr lang="en-US" dirty="0">
              <a:latin typeface="Jokerman" pitchFamily="82" charset="0"/>
            </a:endParaRPr>
          </a:p>
        </p:txBody>
      </p:sp>
      <p:pic>
        <p:nvPicPr>
          <p:cNvPr id="5" name="Content Placeholder 4" descr="de.jpeg"/>
          <p:cNvPicPr>
            <a:picLocks noGrp="1" noChangeAspect="1"/>
          </p:cNvPicPr>
          <p:nvPr>
            <p:ph idx="1"/>
          </p:nvPr>
        </p:nvPicPr>
        <p:blipFill>
          <a:blip r:embed="rId3"/>
          <a:stretch>
            <a:fillRect/>
          </a:stretch>
        </p:blipFill>
        <p:spPr>
          <a:xfrm>
            <a:off x="3429000" y="533400"/>
            <a:ext cx="5181600" cy="6095999"/>
          </a:xfrm>
        </p:spPr>
      </p:pic>
      <p:sp>
        <p:nvSpPr>
          <p:cNvPr id="4" name="Text Placeholder 3"/>
          <p:cNvSpPr>
            <a:spLocks noGrp="1"/>
          </p:cNvSpPr>
          <p:nvPr>
            <p:ph type="body" sz="half" idx="2"/>
          </p:nvPr>
        </p:nvSpPr>
        <p:spPr/>
        <p:txBody>
          <a:bodyPr>
            <a:normAutofit/>
          </a:bodyPr>
          <a:lstStyle/>
          <a:p>
            <a:r>
              <a:rPr lang="en-US" sz="2400" dirty="0" smtClean="0">
                <a:solidFill>
                  <a:srgbClr val="C00000"/>
                </a:solidFill>
                <a:latin typeface="Jokerman" pitchFamily="82" charset="0"/>
              </a:rPr>
              <a:t>This document was highly significant because it announced the decision of the United States to become independent and free from British rule. More importantly, it explained</a:t>
            </a:r>
            <a:endParaRPr lang="en-US" sz="2400" dirty="0">
              <a:solidFill>
                <a:srgbClr val="C00000"/>
              </a:solidFill>
              <a:latin typeface="Jokerman" pitchFamily="82" charset="0"/>
            </a:endParaRPr>
          </a:p>
        </p:txBody>
      </p:sp>
    </p:spTree>
  </p:cSld>
  <p:clrMapOvr>
    <a:masterClrMapping/>
  </p:clrMapOvr>
  <p:transition>
    <p:sndAc>
      <p:stSnd loop="1">
        <p:snd r:embed="rId2" name="chimes.wav" builtIn="1"/>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mph" presetSubtype="0" fill="hold" nodeType="clickEffect">
                                  <p:stCondLst>
                                    <p:cond delay="0"/>
                                  </p:stCondLst>
                                  <p:childTnLst>
                                    <p:animRot by="21600000">
                                      <p:cBhvr>
                                        <p:cTn id="12" dur="2000" fill="hold"/>
                                        <p:tgtEl>
                                          <p:spTgt spid="5"/>
                                        </p:tgtEl>
                                        <p:attrNameLst>
                                          <p:attrName>r</p:attrName>
                                        </p:attrNameLst>
                                      </p:cBhvr>
                                    </p:animRo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blinds(horizontal)">
                                      <p:cBhvr>
                                        <p:cTn id="1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Jokerman" pitchFamily="82" charset="0"/>
              </a:rPr>
              <a:t>India- Independence from British Monarchs(1947)</a:t>
            </a:r>
            <a:endParaRPr lang="en-US" dirty="0">
              <a:latin typeface="Jokerman" pitchFamily="82" charset="0"/>
            </a:endParaRPr>
          </a:p>
        </p:txBody>
      </p:sp>
      <p:pic>
        <p:nvPicPr>
          <p:cNvPr id="5" name="Content Placeholder 4" descr="IN.jpeg"/>
          <p:cNvPicPr>
            <a:picLocks noGrp="1" noChangeAspect="1"/>
          </p:cNvPicPr>
          <p:nvPr>
            <p:ph idx="1"/>
          </p:nvPr>
        </p:nvPicPr>
        <p:blipFill>
          <a:blip r:embed="rId3"/>
          <a:stretch>
            <a:fillRect/>
          </a:stretch>
        </p:blipFill>
        <p:spPr>
          <a:xfrm>
            <a:off x="3429000" y="381000"/>
            <a:ext cx="5410200" cy="6096000"/>
          </a:xfrm>
        </p:spPr>
      </p:pic>
      <p:sp>
        <p:nvSpPr>
          <p:cNvPr id="4" name="Text Placeholder 3"/>
          <p:cNvSpPr>
            <a:spLocks noGrp="1"/>
          </p:cNvSpPr>
          <p:nvPr>
            <p:ph type="body" sz="half" idx="2"/>
          </p:nvPr>
        </p:nvSpPr>
        <p:spPr/>
        <p:txBody>
          <a:bodyPr>
            <a:noAutofit/>
          </a:bodyPr>
          <a:lstStyle/>
          <a:p>
            <a:r>
              <a:rPr lang="en-US" sz="2000" dirty="0">
                <a:solidFill>
                  <a:srgbClr val="C00000"/>
                </a:solidFill>
                <a:latin typeface="Jokerman" pitchFamily="82" charset="0"/>
              </a:rPr>
              <a:t>I</a:t>
            </a:r>
            <a:r>
              <a:rPr lang="en-US" sz="2000" dirty="0" smtClean="0">
                <a:solidFill>
                  <a:srgbClr val="C00000"/>
                </a:solidFill>
                <a:latin typeface="Jokerman" pitchFamily="82" charset="0"/>
              </a:rPr>
              <a:t>ndia attained Independence on August 15th 1947, after a great political and social struggle. The British had ruled over India for a considerable period of time. Their initial intentions were to carry out trade in India, but in due course of time they developed political and administrative ambitions.</a:t>
            </a:r>
            <a:endParaRPr lang="en-US" sz="2000" dirty="0">
              <a:solidFill>
                <a:srgbClr val="C00000"/>
              </a:solidFill>
              <a:latin typeface="Jokerman" pitchFamily="82" charset="0"/>
            </a:endParaRPr>
          </a:p>
        </p:txBody>
      </p:sp>
    </p:spTree>
  </p:cSld>
  <p:clrMapOvr>
    <a:masterClrMapping/>
  </p:clrMapOvr>
  <p:transition>
    <p:sndAc>
      <p:stSnd loop="1">
        <p:snd r:embed="rId2" name="chimes.wav" builtIn="1"/>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mph" presetSubtype="0" fill="hold" nodeType="clickEffect">
                                  <p:stCondLst>
                                    <p:cond delay="0"/>
                                  </p:stCondLst>
                                  <p:childTnLst>
                                    <p:animRot by="21600000">
                                      <p:cBhvr>
                                        <p:cTn id="12" dur="2000" fill="hold"/>
                                        <p:tgtEl>
                                          <p:spTgt spid="5"/>
                                        </p:tgtEl>
                                        <p:attrNameLst>
                                          <p:attrName>r</p:attrName>
                                        </p:attrNameLst>
                                      </p:cBhvr>
                                    </p:animRo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slide(fromBottom)">
                                      <p:cBhvr>
                                        <p:cTn id="1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Jokerman" pitchFamily="82" charset="0"/>
              </a:rPr>
              <a:t>History of Democracy</a:t>
            </a:r>
            <a:endParaRPr lang="en-US" dirty="0">
              <a:latin typeface="Jokerman" pitchFamily="82" charset="0"/>
            </a:endParaRPr>
          </a:p>
        </p:txBody>
      </p:sp>
      <p:sp>
        <p:nvSpPr>
          <p:cNvPr id="3" name="Content Placeholder 2"/>
          <p:cNvSpPr>
            <a:spLocks noGrp="1"/>
          </p:cNvSpPr>
          <p:nvPr>
            <p:ph idx="1"/>
          </p:nvPr>
        </p:nvSpPr>
        <p:spPr/>
        <p:txBody>
          <a:bodyPr/>
          <a:lstStyle/>
          <a:p>
            <a:pPr algn="just"/>
            <a:r>
              <a:rPr lang="en-US" dirty="0" smtClean="0">
                <a:solidFill>
                  <a:srgbClr val="C00000"/>
                </a:solidFill>
                <a:latin typeface="Jokerman" pitchFamily="82" charset="0"/>
              </a:rPr>
              <a:t>Hope you all have understood the way various</a:t>
            </a:r>
          </a:p>
          <a:p>
            <a:pPr algn="just">
              <a:buNone/>
            </a:pPr>
            <a:r>
              <a:rPr lang="en-US" dirty="0" smtClean="0">
                <a:solidFill>
                  <a:srgbClr val="C00000"/>
                </a:solidFill>
                <a:latin typeface="Jokerman" pitchFamily="82" charset="0"/>
              </a:rPr>
              <a:t>Countries and their people fought to gain their rights……movement towards democracy. There were many more….. </a:t>
            </a:r>
            <a:endParaRPr lang="en-US" dirty="0">
              <a:solidFill>
                <a:srgbClr val="C00000"/>
              </a:solidFill>
              <a:latin typeface="Jokerman" pitchFamily="82" charset="0"/>
            </a:endParaRPr>
          </a:p>
        </p:txBody>
      </p:sp>
    </p:spTree>
  </p:cSld>
  <p:clrMapOvr>
    <a:masterClrMapping/>
  </p:clrMapOvr>
  <p:transition>
    <p:sndAc>
      <p:stSnd loop="1">
        <p:snd r:embed="rId2" name="applause.wav" builtIn="1"/>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4)">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4)">
                                      <p:cBhvr>
                                        <p:cTn id="1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Jokerman" pitchFamily="82" charset="0"/>
              </a:rPr>
              <a:t>Best of Luck</a:t>
            </a:r>
            <a:endParaRPr lang="en-US" dirty="0">
              <a:latin typeface="Jokerman" pitchFamily="82" charset="0"/>
            </a:endParaRPr>
          </a:p>
        </p:txBody>
      </p:sp>
      <p:pic>
        <p:nvPicPr>
          <p:cNvPr id="4" name="Content Placeholder 3" descr="imagessm.jpeg"/>
          <p:cNvPicPr>
            <a:picLocks noGrp="1" noChangeAspect="1"/>
          </p:cNvPicPr>
          <p:nvPr>
            <p:ph idx="1"/>
          </p:nvPr>
        </p:nvPicPr>
        <p:blipFill>
          <a:blip r:embed="rId3"/>
          <a:stretch>
            <a:fillRect/>
          </a:stretch>
        </p:blipFill>
        <p:spPr>
          <a:xfrm>
            <a:off x="457200" y="1219200"/>
            <a:ext cx="8229600" cy="5257800"/>
          </a:xfrm>
        </p:spPr>
      </p:pic>
    </p:spTree>
  </p:cSld>
  <p:clrMapOvr>
    <a:masterClrMapping/>
  </p:clrMapOvr>
  <p:transition>
    <p:sndAc>
      <p:stSnd loop="1">
        <p:snd r:embed="rId2" name="applause.wav" builtIn="1"/>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mph" presetSubtype="0" fill="hold" nodeType="clickEffect">
                                  <p:stCondLst>
                                    <p:cond delay="0"/>
                                  </p:stCondLst>
                                  <p:childTnLst>
                                    <p:animRot by="21600000">
                                      <p:cBhvr>
                                        <p:cTn id="12" dur="2000" fill="hold"/>
                                        <p:tgtEl>
                                          <p:spTgt spid="4"/>
                                        </p:tgtEl>
                                        <p:attrNameLst>
                                          <p:attrName>r</p:attrName>
                                        </p:attrNameLst>
                                      </p:cBhvr>
                                    </p:animRot>
                                  </p:childTnLst>
                                </p:cTn>
                              </p:par>
                            </p:childTnLst>
                          </p:cTn>
                        </p:par>
                      </p:childTnLst>
                    </p:cTn>
                  </p:par>
                  <p:par>
                    <p:cTn id="13" fill="hold">
                      <p:stCondLst>
                        <p:cond delay="indefinite"/>
                      </p:stCondLst>
                      <p:childTnLst>
                        <p:par>
                          <p:cTn id="14" fill="hold">
                            <p:stCondLst>
                              <p:cond delay="0"/>
                            </p:stCondLst>
                            <p:childTnLst>
                              <p:par>
                                <p:cTn id="15" presetID="8" presetClass="emph" presetSubtype="0" fill="hold" nodeType="clickEffect">
                                  <p:stCondLst>
                                    <p:cond delay="0"/>
                                  </p:stCondLst>
                                  <p:childTnLst>
                                    <p:animRot by="21600000">
                                      <p:cBhvr>
                                        <p:cTn id="16" dur="2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71</TotalTime>
  <Words>351</Words>
  <Application>Microsoft Office PowerPoint</Application>
  <PresentationFormat>On-screen Show (4:3)</PresentationFormat>
  <Paragraphs>20</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Democracy- Chapter 1</vt:lpstr>
      <vt:lpstr>Direct form of democracy in Athens(Greece)</vt:lpstr>
      <vt:lpstr>‘Elected ‘ consuls – form of democracy in Rome</vt:lpstr>
      <vt:lpstr>India-Elected ‘king’ – Gopala of the Pala dynasty</vt:lpstr>
      <vt:lpstr>England- Magna Carta(1215)</vt:lpstr>
      <vt:lpstr>French Revolution-1799</vt:lpstr>
      <vt:lpstr>USA- Declaration of Independence(1788)</vt:lpstr>
      <vt:lpstr>India- Independence from British Monarchs(1947)</vt:lpstr>
      <vt:lpstr>History of Democracy</vt:lpstr>
      <vt:lpstr>Best of Luck</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Democracy- Chapter 1</dc:title>
  <dc:creator>pc</dc:creator>
  <cp:lastModifiedBy>pc</cp:lastModifiedBy>
  <cp:revision>8</cp:revision>
  <dcterms:created xsi:type="dcterms:W3CDTF">2015-04-17T10:13:27Z</dcterms:created>
  <dcterms:modified xsi:type="dcterms:W3CDTF">2015-04-29T14:33:04Z</dcterms:modified>
</cp:coreProperties>
</file>